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1" r:id="rId4"/>
    <p:sldId id="258" r:id="rId5"/>
    <p:sldId id="259" r:id="rId6"/>
    <p:sldId id="262" r:id="rId7"/>
    <p:sldId id="263" r:id="rId8"/>
    <p:sldId id="264" r:id="rId9"/>
    <p:sldId id="265" r:id="rId10"/>
    <p:sldId id="266" r:id="rId11"/>
    <p:sldId id="268" r:id="rId12"/>
    <p:sldId id="269" r:id="rId13"/>
    <p:sldId id="271" r:id="rId14"/>
    <p:sldId id="272" r:id="rId15"/>
    <p:sldId id="273" r:id="rId16"/>
    <p:sldId id="274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58" d="100"/>
          <a:sy n="58" d="100"/>
        </p:scale>
        <p:origin x="54" y="12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7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2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5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1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5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372798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9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3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10364452" cy="1605094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5" y="2943357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90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50" y="2943357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9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9" y="2943357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6/18/2025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5" y="610772"/>
            <a:ext cx="10364452" cy="1603922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6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6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6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2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300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9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4" y="4781080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6/18/2025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5"/>
            <a:ext cx="10364452" cy="3424107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609603"/>
            <a:ext cx="2553327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3"/>
            <a:ext cx="7658724" cy="5181599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3" y="2367094"/>
            <a:ext cx="10363827" cy="3424107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828565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3657459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6" y="618519"/>
            <a:ext cx="10364451" cy="159617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3" y="2367094"/>
            <a:ext cx="5106027" cy="3424107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4"/>
            <a:ext cx="5105400" cy="3424107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6" y="618519"/>
            <a:ext cx="10364451" cy="159617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5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5" y="3051014"/>
            <a:ext cx="5106027" cy="2740187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1" y="3051014"/>
            <a:ext cx="5105401" cy="2740187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6/18/2025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6/18/2025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6/18/2025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3" y="609602"/>
            <a:ext cx="6200163" cy="5181599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6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6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9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32854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6" y="618519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5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6/18/2025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5" y="5883277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3" y="5883277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ctr" defTabSz="914377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6DEC694-44F1-847B-026C-772646BEED63}"/>
              </a:ext>
            </a:extLst>
          </p:cNvPr>
          <p:cNvSpPr txBox="1"/>
          <p:nvPr/>
        </p:nvSpPr>
        <p:spPr>
          <a:xfrm>
            <a:off x="1457493" y="1699400"/>
            <a:ext cx="927700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Сайт по путешествию в Японию </a:t>
            </a:r>
            <a:r>
              <a:rPr lang="en-US" sz="3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“Asahi”</a:t>
            </a:r>
            <a:endParaRPr lang="ru-RU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600C7EC-7B69-F55A-C8D9-300849F937E9}"/>
              </a:ext>
            </a:extLst>
          </p:cNvPr>
          <p:cNvSpPr txBox="1"/>
          <p:nvPr/>
        </p:nvSpPr>
        <p:spPr>
          <a:xfrm>
            <a:off x="2941149" y="2899729"/>
            <a:ext cx="63096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GitHub</a:t>
            </a:r>
            <a:endParaRPr lang="ru-RU" sz="24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CC54EAF-BF5F-999E-B6EE-A6B1D4CE86F5}"/>
              </a:ext>
            </a:extLst>
          </p:cNvPr>
          <p:cNvSpPr txBox="1"/>
          <p:nvPr/>
        </p:nvSpPr>
        <p:spPr>
          <a:xfrm>
            <a:off x="6400800" y="5419640"/>
            <a:ext cx="54266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Выполнил студент группы 219/21</a:t>
            </a:r>
          </a:p>
          <a:p>
            <a:pPr algn="r"/>
            <a:r>
              <a:rPr lang="ru-RU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Десятский Ян Дмитриевич</a:t>
            </a:r>
          </a:p>
        </p:txBody>
      </p:sp>
    </p:spTree>
    <p:extLst>
      <p:ext uri="{BB962C8B-B14F-4D97-AF65-F5344CB8AC3E}">
        <p14:creationId xmlns:p14="http://schemas.microsoft.com/office/powerpoint/2010/main" val="15975157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43567" y="219509"/>
            <a:ext cx="7847840" cy="645017"/>
          </a:xfrm>
        </p:spPr>
        <p:txBody>
          <a:bodyPr>
            <a:normAutofit/>
          </a:bodyPr>
          <a:lstStyle/>
          <a:p>
            <a:r>
              <a:rPr lang="ru-RU" sz="32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ТРЕБОВАНИЯ К ОЦЕНКЕ КАЧЕСТВА</a:t>
            </a:r>
            <a:endParaRPr lang="ru-RU" sz="32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254925" y="943252"/>
            <a:ext cx="11499273" cy="45114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800"/>
              </a:spcAft>
              <a:tabLst>
                <a:tab pos="450203" algn="l"/>
                <a:tab pos="449569" algn="l"/>
              </a:tabLst>
            </a:pPr>
            <a:r>
              <a:rPr lang="ru-RU" sz="22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Надежность:</a:t>
            </a:r>
            <a:endParaRPr lang="ru-RU" sz="2200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marL="342891" indent="-342891" algn="just">
              <a:lnSpc>
                <a:spcPct val="125000"/>
              </a:lnSpc>
              <a:buFont typeface="Symbol" panose="05050102010706020507" pitchFamily="18" charset="2"/>
              <a:buChar char=""/>
              <a:tabLst>
                <a:tab pos="450203" algn="l"/>
                <a:tab pos="449569" algn="l"/>
              </a:tabLst>
            </a:pPr>
            <a:r>
              <a:rPr lang="ru-RU" sz="2200" i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Зрелость: </a:t>
            </a:r>
            <a:r>
              <a:rPr lang="ru-RU" sz="22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Вероятность ошибок и сбоев системы не более 1-2% по расчету за последний месяц при взаимодействии с картой и процессом бронирования отелей.</a:t>
            </a:r>
          </a:p>
          <a:p>
            <a:pPr marL="342891" indent="-342891" algn="just">
              <a:lnSpc>
                <a:spcPct val="125000"/>
              </a:lnSpc>
              <a:buFont typeface="Symbol" panose="05050102010706020507" pitchFamily="18" charset="2"/>
              <a:buChar char=""/>
              <a:tabLst>
                <a:tab pos="450203" algn="l"/>
                <a:tab pos="449569" algn="l"/>
              </a:tabLst>
            </a:pPr>
            <a:r>
              <a:rPr lang="ru-RU" sz="2200" i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Устойчивость к отказам:</a:t>
            </a:r>
            <a:r>
              <a:rPr lang="ru-RU" sz="22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Способность системы продолжать функционировать при нагрузке 100 запросов в минуту без снижения производительности и сбоев.</a:t>
            </a:r>
          </a:p>
          <a:p>
            <a:pPr marL="342891" indent="-342891" algn="just">
              <a:lnSpc>
                <a:spcPct val="125000"/>
              </a:lnSpc>
              <a:buFont typeface="Symbol" panose="05050102010706020507" pitchFamily="18" charset="2"/>
              <a:buChar char=""/>
              <a:tabLst>
                <a:tab pos="450203" algn="l"/>
                <a:tab pos="449569" algn="l"/>
              </a:tabLst>
            </a:pPr>
            <a:r>
              <a:rPr lang="ru-RU" sz="2200" i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Способность к восстановлению: </a:t>
            </a:r>
            <a:r>
              <a:rPr lang="ru-RU" sz="22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При ошибке или сбое система должна автоматически восстанавливать свою работу в течение не более 10 секунд, без потери данных и без нарушения доступа к основным функциям сайта.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454BB7-6F05-6DC7-63E8-2D711E5730D8}"/>
              </a:ext>
            </a:extLst>
          </p:cNvPr>
          <p:cNvSpPr txBox="1"/>
          <p:nvPr/>
        </p:nvSpPr>
        <p:spPr>
          <a:xfrm>
            <a:off x="305963" y="6356693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10/16</a:t>
            </a:r>
            <a:endParaRPr lang="ru-RU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974925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43567" y="219509"/>
            <a:ext cx="7847840" cy="645017"/>
          </a:xfrm>
        </p:spPr>
        <p:txBody>
          <a:bodyPr>
            <a:normAutofit/>
          </a:bodyPr>
          <a:lstStyle/>
          <a:p>
            <a:r>
              <a:rPr lang="ru-RU" sz="32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ТРЕБОВАНИЯ К ОЦЕНКЕ КАЧЕСТВА</a:t>
            </a:r>
            <a:endParaRPr lang="ru-RU" sz="32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221674" y="864524"/>
            <a:ext cx="10817628" cy="36907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1000"/>
              </a:spcAft>
              <a:tabLst>
                <a:tab pos="450203" algn="l"/>
                <a:tab pos="449569" algn="l"/>
              </a:tabLst>
            </a:pPr>
            <a:r>
              <a:rPr lang="ru-RU" sz="22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Производительность:</a:t>
            </a:r>
            <a:endParaRPr lang="ru-RU" sz="2200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marL="342891" indent="-342891" algn="just">
              <a:lnSpc>
                <a:spcPct val="125000"/>
              </a:lnSpc>
              <a:buFont typeface="Symbol" panose="05050102010706020507" pitchFamily="18" charset="2"/>
              <a:buChar char=""/>
              <a:tabLst>
                <a:tab pos="450203" algn="l"/>
                <a:tab pos="449569" algn="l"/>
              </a:tabLst>
            </a:pPr>
            <a:r>
              <a:rPr lang="ru-RU" sz="2200" i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Временная эффективность: </a:t>
            </a:r>
            <a:r>
              <a:rPr lang="ru-RU" sz="22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Не более 4 секунд – полное открытие страниц, </a:t>
            </a:r>
          </a:p>
          <a:p>
            <a:pPr marL="342891" indent="-342891" algn="just">
              <a:lnSpc>
                <a:spcPct val="125000"/>
              </a:lnSpc>
              <a:buFont typeface="Symbol" panose="05050102010706020507" pitchFamily="18" charset="2"/>
              <a:buChar char=""/>
              <a:tabLst>
                <a:tab pos="450203" algn="l"/>
                <a:tab pos="449569" algn="l"/>
              </a:tabLst>
            </a:pPr>
            <a:r>
              <a:rPr lang="ru-RU" sz="22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Задержки при взаимодействии пользователя с сервером не более 100мс.</a:t>
            </a:r>
          </a:p>
          <a:p>
            <a:pPr marL="342891" indent="-342891" algn="just">
              <a:lnSpc>
                <a:spcPct val="125000"/>
              </a:lnSpc>
              <a:buFont typeface="Symbol" panose="05050102010706020507" pitchFamily="18" charset="2"/>
              <a:buChar char=""/>
              <a:tabLst>
                <a:tab pos="450203" algn="l"/>
                <a:tab pos="449569" algn="l"/>
              </a:tabLst>
            </a:pPr>
            <a:r>
              <a:rPr lang="ru-RU" sz="2200" i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Эффективность использования ресурсов:</a:t>
            </a:r>
            <a:r>
              <a:rPr lang="ru-RU" sz="22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Наличие механизма оптимизации изображений, минимизация запросов к серверу за счет кеширования данных.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454BB7-6F05-6DC7-63E8-2D711E5730D8}"/>
              </a:ext>
            </a:extLst>
          </p:cNvPr>
          <p:cNvSpPr txBox="1"/>
          <p:nvPr/>
        </p:nvSpPr>
        <p:spPr>
          <a:xfrm>
            <a:off x="305963" y="6356693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11/16</a:t>
            </a:r>
            <a:endParaRPr lang="ru-RU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904498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346932" y="166255"/>
            <a:ext cx="3497513" cy="628392"/>
          </a:xfrm>
        </p:spPr>
        <p:txBody>
          <a:bodyPr>
            <a:normAutofit fontScale="90000"/>
          </a:bodyPr>
          <a:lstStyle/>
          <a:p>
            <a:r>
              <a:rPr lang="ru-RU" sz="32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тестирование</a:t>
            </a:r>
            <a:endParaRPr lang="ru-RU" sz="32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56082" y="1187720"/>
            <a:ext cx="96904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В тестировании проекта использовались следующие методы:</a:t>
            </a:r>
            <a:endParaRPr lang="ru-RU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56082" y="1765763"/>
            <a:ext cx="10010497" cy="29355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891" indent="-342891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Эквивалентное Разделение (</a:t>
            </a:r>
            <a:r>
              <a:rPr 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Equivalence Partitioning — EP)</a:t>
            </a:r>
          </a:p>
          <a:p>
            <a:pPr marL="342891" indent="-342891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Анализ Граничных Значений (</a:t>
            </a:r>
            <a:r>
              <a:rPr lang="ru-RU" sz="24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Boundary</a:t>
            </a:r>
            <a:r>
              <a:rPr lang="ru-RU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ru-RU" sz="24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Value</a:t>
            </a:r>
            <a:r>
              <a:rPr lang="ru-RU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ru-RU" sz="24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Analysis</a:t>
            </a:r>
            <a:r>
              <a:rPr lang="ru-RU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— BVA)</a:t>
            </a:r>
            <a:endParaRPr lang="en-US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891" indent="-342891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Причина / Следствие (</a:t>
            </a:r>
            <a:r>
              <a:rPr 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Cause/Effect — CE)</a:t>
            </a:r>
          </a:p>
          <a:p>
            <a:pPr marL="342891" indent="-342891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Предугадывание ошибки (</a:t>
            </a:r>
            <a:r>
              <a:rPr lang="ru-RU" sz="24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Error</a:t>
            </a:r>
            <a:r>
              <a:rPr lang="ru-RU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ru-RU" sz="24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Guessing</a:t>
            </a:r>
            <a:r>
              <a:rPr lang="ru-RU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— EG)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454BB7-6F05-6DC7-63E8-2D711E5730D8}"/>
              </a:ext>
            </a:extLst>
          </p:cNvPr>
          <p:cNvSpPr txBox="1"/>
          <p:nvPr/>
        </p:nvSpPr>
        <p:spPr>
          <a:xfrm>
            <a:off x="305963" y="6356693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12/16</a:t>
            </a:r>
            <a:endParaRPr lang="ru-RU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556472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346932" y="166255"/>
            <a:ext cx="3497513" cy="628392"/>
          </a:xfrm>
        </p:spPr>
        <p:txBody>
          <a:bodyPr>
            <a:normAutofit fontScale="90000"/>
          </a:bodyPr>
          <a:lstStyle/>
          <a:p>
            <a:r>
              <a:rPr lang="ru-RU" sz="32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тестирование</a:t>
            </a:r>
            <a:endParaRPr lang="ru-RU" sz="32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58180" y="593454"/>
            <a:ext cx="1218205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i="1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Позитивный тест-кейса – «Все </a:t>
            </a:r>
            <a:r>
              <a:rPr lang="ru-RU" sz="2200" i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поля формы заполнены верхними граничными </a:t>
            </a:r>
            <a:r>
              <a:rPr lang="ru-RU" sz="2200" i="1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значениями»</a:t>
            </a:r>
            <a:endParaRPr lang="ru-RU" sz="2200" i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aphicFrame>
        <p:nvGraphicFramePr>
          <p:cNvPr id="3" name="Таблица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9052798"/>
              </p:ext>
            </p:extLst>
          </p:nvPr>
        </p:nvGraphicFramePr>
        <p:xfrm>
          <a:off x="694746" y="1340584"/>
          <a:ext cx="10801884" cy="5016109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910264">
                  <a:extLst>
                    <a:ext uri="{9D8B030D-6E8A-4147-A177-3AD203B41FA5}">
                      <a16:colId xmlns:a16="http://schemas.microsoft.com/office/drawing/2014/main" val="2923387534"/>
                    </a:ext>
                  </a:extLst>
                </a:gridCol>
                <a:gridCol w="5891620">
                  <a:extLst>
                    <a:ext uri="{9D8B030D-6E8A-4147-A177-3AD203B41FA5}">
                      <a16:colId xmlns:a16="http://schemas.microsoft.com/office/drawing/2014/main" val="1437293718"/>
                    </a:ext>
                  </a:extLst>
                </a:gridCol>
              </a:tblGrid>
              <a:tr h="199479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ru-RU" sz="13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Действие</a:t>
                      </a:r>
                      <a:endParaRPr lang="ru-RU" sz="130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2829" marR="52829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ru-RU" sz="1300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Ожидаемый результат</a:t>
                      </a:r>
                      <a:endParaRPr lang="ru-RU" sz="1300" dirty="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2829" marR="52829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6555991"/>
                  </a:ext>
                </a:extLst>
              </a:tr>
              <a:tr h="402807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ru-RU" sz="1300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1. Открыть форму отправки сообщения</a:t>
                      </a:r>
                      <a:endParaRPr lang="ru-RU" sz="1300" dirty="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2829" marR="52829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07000"/>
                        </a:lnSpc>
                        <a:spcAft>
                          <a:spcPts val="0"/>
                        </a:spcAft>
                        <a:buFont typeface="Arial" panose="020B0604020202020204" pitchFamily="34" charset="0"/>
                        <a:buChar char="●"/>
                      </a:pPr>
                      <a:r>
                        <a:rPr lang="ru-RU" sz="1300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Форма «Анкета» открыта</a:t>
                      </a:r>
                    </a:p>
                    <a:p>
                      <a:pPr marL="342900" lvl="0" indent="-342900">
                        <a:lnSpc>
                          <a:spcPct val="107000"/>
                        </a:lnSpc>
                        <a:spcAft>
                          <a:spcPts val="0"/>
                        </a:spcAft>
                        <a:buFont typeface="Arial" panose="020B0604020202020204" pitchFamily="34" charset="0"/>
                        <a:buChar char="●"/>
                      </a:pPr>
                      <a:r>
                        <a:rPr lang="ru-RU" sz="1300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Все поля по умолчанию незаполненные</a:t>
                      </a:r>
                      <a:endParaRPr lang="ru-RU" sz="1300" dirty="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Noto Sans Symbols"/>
                      </a:endParaRPr>
                    </a:p>
                  </a:txBody>
                  <a:tcPr marL="52829" marR="52829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7099054"/>
                  </a:ext>
                </a:extLst>
              </a:tr>
              <a:tr h="3784247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ru-RU" sz="1300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2. Заполнить поля формы:</a:t>
                      </a:r>
                    </a:p>
                    <a:p>
                      <a:pPr marL="342900" lvl="0" indent="-342900">
                        <a:lnSpc>
                          <a:spcPct val="150000"/>
                        </a:lnSpc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ru-RU" sz="1300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Фамилия = </a:t>
                      </a:r>
                      <a:r>
                        <a:rPr lang="en-US" sz="1300" dirty="0" err="1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Ivaaaaaa</a:t>
                      </a:r>
                      <a:r>
                        <a:rPr lang="ru-RU" sz="1300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(…)</a:t>
                      </a:r>
                      <a:r>
                        <a:rPr lang="en-US" sz="1300" dirty="0" err="1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nooov</a:t>
                      </a:r>
                      <a:endParaRPr lang="ru-RU" sz="1300" dirty="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marL="342900" lvl="0" indent="-342900">
                        <a:lnSpc>
                          <a:spcPct val="150000"/>
                        </a:lnSpc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ru-RU" sz="1300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Имя = </a:t>
                      </a:r>
                      <a:r>
                        <a:rPr lang="ru-RU" sz="1300" dirty="0" err="1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ДАниииииииииии</a:t>
                      </a:r>
                      <a:r>
                        <a:rPr lang="ru-RU" sz="1300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(…)</a:t>
                      </a:r>
                      <a:r>
                        <a:rPr lang="ru-RU" sz="1300" dirty="0" err="1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ллл</a:t>
                      </a:r>
                      <a:endParaRPr lang="ru-RU" sz="1300" dirty="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marL="342900" lvl="0" indent="-342900">
                        <a:lnSpc>
                          <a:spcPct val="150000"/>
                        </a:lnSpc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ru-RU" sz="1300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Отчество = </a:t>
                      </a:r>
                      <a:r>
                        <a:rPr lang="en-US" sz="1300" dirty="0" err="1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Peeeeeeeeeeee</a:t>
                      </a:r>
                      <a:r>
                        <a:rPr lang="ru-RU" sz="1300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(…)</a:t>
                      </a:r>
                      <a:r>
                        <a:rPr lang="en-US" sz="1300" dirty="0" err="1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trovich</a:t>
                      </a:r>
                      <a:endParaRPr lang="ru-RU" sz="1300" dirty="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marL="342900" lvl="0" indent="-342900">
                        <a:lnSpc>
                          <a:spcPct val="150000"/>
                        </a:lnSpc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ru-RU" sz="1300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Пароль = </a:t>
                      </a:r>
                      <a:r>
                        <a:rPr lang="en-US" sz="1300" dirty="0" err="1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Paaaaaar</a:t>
                      </a:r>
                      <a:r>
                        <a:rPr lang="ru-RU" sz="1300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(…)</a:t>
                      </a:r>
                      <a:r>
                        <a:rPr lang="en-US" sz="1300" dirty="0" err="1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olll</a:t>
                      </a:r>
                      <a:endParaRPr lang="ru-RU" sz="1300" dirty="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marL="342900" lvl="0" indent="-342900">
                        <a:lnSpc>
                          <a:spcPct val="150000"/>
                        </a:lnSpc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ru-RU" sz="1300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Дата рождения = </a:t>
                      </a:r>
                      <a:r>
                        <a:rPr lang="en-US" sz="1300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25.12.2007</a:t>
                      </a:r>
                      <a:endParaRPr lang="ru-RU" sz="1300" dirty="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marL="342900" lvl="0" indent="-342900">
                        <a:lnSpc>
                          <a:spcPct val="150000"/>
                        </a:lnSpc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ru-RU" sz="1300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Телефон = +777777777777777</a:t>
                      </a:r>
                    </a:p>
                    <a:p>
                      <a:pPr marL="342900" lvl="0" indent="-342900">
                        <a:lnSpc>
                          <a:spcPct val="150000"/>
                        </a:lnSpc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ru-RU" sz="1300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Образование = Высшее образование – </a:t>
                      </a:r>
                      <a:r>
                        <a:rPr lang="ru-RU" sz="1300" dirty="0" err="1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Специалитет</a:t>
                      </a:r>
                      <a:endParaRPr lang="ru-RU" sz="1300" dirty="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marL="342900" lvl="0" indent="-342900">
                        <a:lnSpc>
                          <a:spcPct val="150000"/>
                        </a:lnSpc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ru-RU" sz="1300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О себе = Родился давно в роддоме, мама воспитала (…) окончил большое количество курсов и готов работать. </a:t>
                      </a:r>
                      <a:endParaRPr lang="ru-RU" sz="1300" dirty="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2829" marR="52829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07000"/>
                        </a:lnSpc>
                        <a:spcAft>
                          <a:spcPts val="0"/>
                        </a:spcAft>
                        <a:buFont typeface="Arial" panose="020B0604020202020204" pitchFamily="34" charset="0"/>
                        <a:buChar char="●"/>
                      </a:pPr>
                      <a:r>
                        <a:rPr lang="ru-RU" sz="1300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Поля заполнены</a:t>
                      </a:r>
                      <a:endParaRPr lang="ru-RU" sz="1300" dirty="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Noto Sans Symbols"/>
                      </a:endParaRPr>
                    </a:p>
                  </a:txBody>
                  <a:tcPr marL="52829" marR="52829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3747267"/>
                  </a:ext>
                </a:extLst>
              </a:tr>
              <a:tr h="604211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ru-RU" sz="1300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3. Нажать кнопку "Отправить"	</a:t>
                      </a:r>
                    </a:p>
                    <a:p>
                      <a:pPr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ru-RU" sz="1300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 </a:t>
                      </a:r>
                      <a:endParaRPr lang="ru-RU" sz="1300" dirty="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2829" marR="52829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07000"/>
                        </a:lnSpc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ru-RU" sz="1300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Вывод сообщения – «Анкета отправлена»</a:t>
                      </a:r>
                    </a:p>
                    <a:p>
                      <a:pPr marL="342900" lvl="0" indent="-342900">
                        <a:lnSpc>
                          <a:spcPct val="107000"/>
                        </a:lnSpc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ru-RU" sz="1300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Все поля формы очищены</a:t>
                      </a:r>
                    </a:p>
                    <a:p>
                      <a:pPr marL="342900" lvl="0" indent="-342900">
                        <a:lnSpc>
                          <a:spcPct val="107000"/>
                        </a:lnSpc>
                        <a:spcAft>
                          <a:spcPts val="80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ru-RU" sz="1300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Данные сохранены в базе данных</a:t>
                      </a:r>
                      <a:endParaRPr lang="ru-RU" sz="1300" dirty="0"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52829" marR="52829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8522179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0B454BB7-6F05-6DC7-63E8-2D711E5730D8}"/>
              </a:ext>
            </a:extLst>
          </p:cNvPr>
          <p:cNvSpPr txBox="1"/>
          <p:nvPr/>
        </p:nvSpPr>
        <p:spPr>
          <a:xfrm>
            <a:off x="305963" y="6356693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13/16</a:t>
            </a:r>
            <a:endParaRPr lang="ru-RU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284807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560048" y="225116"/>
            <a:ext cx="7071275" cy="466002"/>
          </a:xfrm>
        </p:spPr>
        <p:txBody>
          <a:bodyPr>
            <a:normAutofit fontScale="90000"/>
          </a:bodyPr>
          <a:lstStyle/>
          <a:p>
            <a:r>
              <a:rPr lang="ru-RU" sz="3200" b="1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Тестовое покрытие</a:t>
            </a:r>
            <a:endParaRPr lang="ru-RU" sz="32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789152" y="1037676"/>
            <a:ext cx="1086413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Для вычисления тестового покрытия делим количество требований, которые проверяются хотя бы одним </a:t>
            </a:r>
            <a:r>
              <a:rPr lang="ru-RU" sz="24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тест</a:t>
            </a:r>
            <a:r>
              <a:rPr lang="en-US" sz="24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-</a:t>
            </a:r>
            <a:r>
              <a:rPr lang="ru-RU" sz="24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кейсом </a:t>
            </a:r>
            <a:r>
              <a:rPr lang="ru-RU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на общее количество </a:t>
            </a:r>
            <a:r>
              <a:rPr lang="ru-RU" sz="24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требований</a:t>
            </a:r>
            <a:endParaRPr lang="ru-RU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89152" y="3008587"/>
            <a:ext cx="36647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Требований всего: 34</a:t>
            </a:r>
            <a:endParaRPr lang="ru-RU" sz="24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89152" y="3668444"/>
            <a:ext cx="25603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Проверено: 13</a:t>
            </a:r>
            <a:endParaRPr lang="ru-RU" sz="24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89152" y="4328301"/>
            <a:ext cx="60244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Тестовое покрытие: 13/34*100=38%</a:t>
            </a:r>
            <a:endParaRPr lang="ru-RU" sz="24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B454BB7-6F05-6DC7-63E8-2D711E5730D8}"/>
              </a:ext>
            </a:extLst>
          </p:cNvPr>
          <p:cNvSpPr txBox="1"/>
          <p:nvPr/>
        </p:nvSpPr>
        <p:spPr>
          <a:xfrm>
            <a:off x="305963" y="6356693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14/16</a:t>
            </a:r>
            <a:endParaRPr lang="ru-RU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752644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915160" y="140054"/>
            <a:ext cx="2361051" cy="827509"/>
          </a:xfrm>
        </p:spPr>
        <p:txBody>
          <a:bodyPr>
            <a:normAutofit/>
          </a:bodyPr>
          <a:lstStyle/>
          <a:p>
            <a:r>
              <a:rPr lang="ru-RU" sz="3200" b="1" dirty="0" err="1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ВЫвод</a:t>
            </a:r>
            <a:endParaRPr lang="ru-RU" sz="32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37955" y="1218847"/>
            <a:ext cx="1113286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Проект реализован на </a:t>
            </a:r>
            <a:r>
              <a:rPr lang="en-US" sz="2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~35%</a:t>
            </a:r>
            <a:r>
              <a:rPr lang="ru-RU" sz="2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, реализованы основные функции, для стабильной и полной работы сайта необходимы дополнительные изменения.</a:t>
            </a:r>
            <a:endParaRPr lang="ru-RU" sz="2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37955" y="2279920"/>
            <a:ext cx="1134899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В дальнейшем планируется реализация многоязычной поддержки, создание интерактивного календаря с возможностью построения дневного плана, интегрировать расписание поездов и самолетов.</a:t>
            </a:r>
            <a:endParaRPr lang="ru-RU" sz="2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37955" y="3679548"/>
            <a:ext cx="1134899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В следующий раз следует уделить больше внимания детальной проработке пользовательских сценариев, а также оптимизации загрузки сайта и качеству изображений.</a:t>
            </a:r>
            <a:endParaRPr lang="ru-RU" sz="2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15354" y="5079176"/>
            <a:ext cx="1134899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Особенно получилось реализовать контроль корректности отображения данных и минимизировать ошибки при взаимодействии с интерактивными компонентами</a:t>
            </a:r>
            <a:endParaRPr lang="ru-RU" sz="2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454BB7-6F05-6DC7-63E8-2D711E5730D8}"/>
              </a:ext>
            </a:extLst>
          </p:cNvPr>
          <p:cNvSpPr txBox="1"/>
          <p:nvPr/>
        </p:nvSpPr>
        <p:spPr>
          <a:xfrm>
            <a:off x="305963" y="6356693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15/16</a:t>
            </a:r>
            <a:endParaRPr lang="ru-RU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192853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6DEC694-44F1-847B-026C-772646BEED63}"/>
              </a:ext>
            </a:extLst>
          </p:cNvPr>
          <p:cNvSpPr txBox="1"/>
          <p:nvPr/>
        </p:nvSpPr>
        <p:spPr>
          <a:xfrm>
            <a:off x="1457493" y="1699400"/>
            <a:ext cx="927700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Сайт по путешествию в Японию </a:t>
            </a:r>
            <a:r>
              <a:rPr lang="en-US" sz="3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“Asahi”</a:t>
            </a:r>
            <a:endParaRPr lang="ru-RU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600C7EC-7B69-F55A-C8D9-300849F937E9}"/>
              </a:ext>
            </a:extLst>
          </p:cNvPr>
          <p:cNvSpPr txBox="1"/>
          <p:nvPr/>
        </p:nvSpPr>
        <p:spPr>
          <a:xfrm>
            <a:off x="2941149" y="2899729"/>
            <a:ext cx="63096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GitHub</a:t>
            </a:r>
            <a:endParaRPr lang="ru-RU" sz="24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CC54EAF-BF5F-999E-B6EE-A6B1D4CE86F5}"/>
              </a:ext>
            </a:extLst>
          </p:cNvPr>
          <p:cNvSpPr txBox="1"/>
          <p:nvPr/>
        </p:nvSpPr>
        <p:spPr>
          <a:xfrm>
            <a:off x="6400800" y="5419640"/>
            <a:ext cx="54266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Выполнил студент группы 219/21</a:t>
            </a:r>
          </a:p>
          <a:p>
            <a:pPr algn="r"/>
            <a:r>
              <a:rPr lang="ru-RU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Десятский Ян Дмитриевич</a:t>
            </a:r>
          </a:p>
        </p:txBody>
      </p:sp>
    </p:spTree>
    <p:extLst>
      <p:ext uri="{BB962C8B-B14F-4D97-AF65-F5344CB8AC3E}">
        <p14:creationId xmlns:p14="http://schemas.microsoft.com/office/powerpoint/2010/main" val="32424502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0F0A6036-6480-8447-8E9C-43A5FF137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42163" y="95013"/>
            <a:ext cx="5905404" cy="767521"/>
          </a:xfrm>
        </p:spPr>
        <p:txBody>
          <a:bodyPr>
            <a:normAutofit fontScale="90000"/>
          </a:bodyPr>
          <a:lstStyle/>
          <a:p>
            <a:r>
              <a:rPr lang="ru-RU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Предметная область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B454BB7-6F05-6DC7-63E8-2D711E5730D8}"/>
              </a:ext>
            </a:extLst>
          </p:cNvPr>
          <p:cNvSpPr txBox="1"/>
          <p:nvPr/>
        </p:nvSpPr>
        <p:spPr>
          <a:xfrm>
            <a:off x="305963" y="6356693"/>
            <a:ext cx="721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2/16</a:t>
            </a:r>
            <a:endParaRPr lang="ru-RU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18CEA65-FF77-98E1-8416-E969F96D8F61}"/>
              </a:ext>
            </a:extLst>
          </p:cNvPr>
          <p:cNvSpPr txBox="1"/>
          <p:nvPr/>
        </p:nvSpPr>
        <p:spPr>
          <a:xfrm>
            <a:off x="3474971" y="4510381"/>
            <a:ext cx="5235729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Срок исполнения: </a:t>
            </a:r>
            <a:r>
              <a:rPr lang="en-US" sz="2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5</a:t>
            </a:r>
            <a:r>
              <a:rPr lang="ru-RU" sz="2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месяцев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CC12B1-8BD7-448E-EF14-29C44E4D8866}"/>
              </a:ext>
            </a:extLst>
          </p:cNvPr>
          <p:cNvSpPr txBox="1"/>
          <p:nvPr/>
        </p:nvSpPr>
        <p:spPr>
          <a:xfrm>
            <a:off x="339641" y="1094405"/>
            <a:ext cx="5225939" cy="2908489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6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Сайт предназначен для:</a:t>
            </a:r>
          </a:p>
          <a:p>
            <a:pPr marL="457189" indent="-457189">
              <a:lnSpc>
                <a:spcPct val="150000"/>
              </a:lnSpc>
              <a:buFont typeface="+mj-lt"/>
              <a:buAutoNum type="arabicPeriod"/>
            </a:pPr>
            <a:r>
              <a:rPr lang="ru-RU" sz="24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Б</a:t>
            </a:r>
            <a:r>
              <a:rPr lang="ru-RU" sz="24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ронирования </a:t>
            </a:r>
            <a:r>
              <a:rPr lang="ru-RU" sz="24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отелей</a:t>
            </a:r>
          </a:p>
          <a:p>
            <a:pPr marL="457189" indent="-457189">
              <a:lnSpc>
                <a:spcPct val="150000"/>
              </a:lnSpc>
              <a:buFont typeface="+mj-lt"/>
              <a:buAutoNum type="arabicPeriod"/>
            </a:pPr>
            <a:r>
              <a:rPr lang="ru-RU" sz="24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П</a:t>
            </a:r>
            <a:r>
              <a:rPr lang="ru-RU" sz="24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ланирования </a:t>
            </a:r>
            <a:r>
              <a:rPr lang="ru-RU" sz="24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маршрутов</a:t>
            </a:r>
          </a:p>
          <a:p>
            <a:pPr marL="457189" indent="-457189">
              <a:lnSpc>
                <a:spcPct val="150000"/>
              </a:lnSpc>
              <a:buFont typeface="+mj-lt"/>
              <a:buAutoNum type="arabicPeriod"/>
            </a:pPr>
            <a:r>
              <a:rPr lang="ru-RU" sz="24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П</a:t>
            </a:r>
            <a:r>
              <a:rPr lang="ru-RU" sz="24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окупки билетов</a:t>
            </a:r>
          </a:p>
          <a:p>
            <a:pPr marL="457189" indent="-457189">
              <a:lnSpc>
                <a:spcPct val="150000"/>
              </a:lnSpc>
              <a:buFont typeface="+mj-lt"/>
              <a:buAutoNum type="arabicPeriod"/>
            </a:pPr>
            <a:r>
              <a:rPr lang="ru-RU" sz="24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Поиска интересных мест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565579" y="1094406"/>
            <a:ext cx="6303996" cy="2862322"/>
          </a:xfrm>
          <a:prstGeom prst="rect">
            <a:avLst/>
          </a:prstGeom>
          <a:noFill/>
          <a:ln w="57150"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На сайте предоставлено 3 уровня доступа:</a:t>
            </a:r>
          </a:p>
          <a:p>
            <a:pPr marL="342891" indent="-342891">
              <a:lnSpc>
                <a:spcPct val="150000"/>
              </a:lnSpc>
              <a:buFont typeface="+mj-lt"/>
              <a:buAutoNum type="arabicPeriod"/>
            </a:pPr>
            <a:r>
              <a:rPr lang="ru-RU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Пользователь (неавторизированный)</a:t>
            </a:r>
          </a:p>
          <a:p>
            <a:pPr marL="342891" indent="-342891">
              <a:lnSpc>
                <a:spcPct val="150000"/>
              </a:lnSpc>
              <a:buFont typeface="+mj-lt"/>
              <a:buAutoNum type="arabicPeriod"/>
            </a:pPr>
            <a:r>
              <a:rPr lang="ru-RU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Пользователь (авторизированный)</a:t>
            </a:r>
          </a:p>
          <a:p>
            <a:pPr marL="342891" indent="-342891">
              <a:lnSpc>
                <a:spcPct val="150000"/>
              </a:lnSpc>
              <a:buFont typeface="+mj-lt"/>
              <a:buAutoNum type="arabicPeriod"/>
            </a:pPr>
            <a:r>
              <a:rPr lang="ru-RU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Администратор</a:t>
            </a:r>
            <a:endParaRPr lang="ru-RU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318745" y="1094405"/>
            <a:ext cx="5246835" cy="2862323"/>
          </a:xfrm>
          <a:prstGeom prst="rect">
            <a:avLst/>
          </a:prstGeom>
          <a:noFill/>
          <a:ln w="5715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30974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0F0A6036-6480-8447-8E9C-43A5FF137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6865" y="119950"/>
            <a:ext cx="5905404" cy="767521"/>
          </a:xfrm>
        </p:spPr>
        <p:txBody>
          <a:bodyPr>
            <a:normAutofit fontScale="90000"/>
          </a:bodyPr>
          <a:lstStyle/>
          <a:p>
            <a:r>
              <a:rPr lang="ru-RU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Предметная область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B454BB7-6F05-6DC7-63E8-2D711E5730D8}"/>
              </a:ext>
            </a:extLst>
          </p:cNvPr>
          <p:cNvSpPr txBox="1"/>
          <p:nvPr/>
        </p:nvSpPr>
        <p:spPr>
          <a:xfrm>
            <a:off x="305963" y="6356693"/>
            <a:ext cx="721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3/16</a:t>
            </a:r>
            <a:endParaRPr lang="ru-RU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6E57BD6-1FD3-8AC4-7684-8E8906059538}"/>
              </a:ext>
            </a:extLst>
          </p:cNvPr>
          <p:cNvSpPr txBox="1"/>
          <p:nvPr/>
        </p:nvSpPr>
        <p:spPr>
          <a:xfrm>
            <a:off x="785569" y="1207255"/>
            <a:ext cx="5013999" cy="2308324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ru-RU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Защита</a:t>
            </a:r>
            <a:r>
              <a:rPr lang="ru-RU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: </a:t>
            </a:r>
            <a:endParaRPr lang="ru-RU" sz="24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ru-RU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В</a:t>
            </a:r>
            <a:r>
              <a:rPr lang="ru-RU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се </a:t>
            </a:r>
            <a:r>
              <a:rPr lang="ru-RU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личные данные </a:t>
            </a:r>
            <a:r>
              <a:rPr lang="ru-RU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хранятся </a:t>
            </a:r>
            <a:r>
              <a:rPr lang="ru-RU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с применением </a:t>
            </a:r>
            <a:r>
              <a:rPr 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AES-256</a:t>
            </a:r>
            <a:r>
              <a:rPr lang="ru-RU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, пароли </a:t>
            </a:r>
            <a:r>
              <a:rPr lang="ru-RU" sz="24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хэшируются</a:t>
            </a:r>
            <a:r>
              <a:rPr lang="ru-RU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с использованием </a:t>
            </a:r>
            <a:r>
              <a:rPr 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Argon2</a:t>
            </a:r>
            <a:r>
              <a:rPr lang="ru-RU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.</a:t>
            </a:r>
            <a:endParaRPr lang="ru-RU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6140687" y="1209165"/>
            <a:ext cx="5223163" cy="1865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ru-RU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Нагрузка: </a:t>
            </a:r>
            <a:endParaRPr lang="ru-RU" sz="24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ru-RU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Сайт одновременно может выдерживать </a:t>
            </a:r>
            <a:r>
              <a:rPr lang="ru-RU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нагрузку в 3 тысячи активных </a:t>
            </a:r>
            <a:r>
              <a:rPr lang="ru-RU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пользователей.</a:t>
            </a:r>
            <a:endParaRPr lang="ru-RU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3458967" y="3590437"/>
            <a:ext cx="5222120" cy="14219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ru-RU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Личные </a:t>
            </a:r>
            <a:r>
              <a:rPr lang="ru-RU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кабинеты:</a:t>
            </a:r>
          </a:p>
          <a:p>
            <a:pPr>
              <a:lnSpc>
                <a:spcPct val="120000"/>
              </a:lnSpc>
            </a:pPr>
            <a:r>
              <a:rPr lang="ru-RU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Количество </a:t>
            </a:r>
            <a:r>
              <a:rPr lang="ru-RU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личных кабинетов до 50 </a:t>
            </a:r>
            <a:r>
              <a:rPr lang="ru-RU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тысяч.</a:t>
            </a:r>
            <a:endParaRPr lang="ru-RU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6070027" y="1207255"/>
            <a:ext cx="5364483" cy="2308324"/>
          </a:xfrm>
          <a:prstGeom prst="rect">
            <a:avLst/>
          </a:prstGeom>
          <a:noFill/>
          <a:ln w="5715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/>
          <p:cNvSpPr/>
          <p:nvPr/>
        </p:nvSpPr>
        <p:spPr>
          <a:xfrm>
            <a:off x="740875" y="1207255"/>
            <a:ext cx="5364483" cy="2308324"/>
          </a:xfrm>
          <a:prstGeom prst="rect">
            <a:avLst/>
          </a:prstGeom>
          <a:noFill/>
          <a:ln w="5715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Прямоугольник 14"/>
          <p:cNvSpPr/>
          <p:nvPr/>
        </p:nvSpPr>
        <p:spPr>
          <a:xfrm>
            <a:off x="3387785" y="3515579"/>
            <a:ext cx="5364483" cy="2308324"/>
          </a:xfrm>
          <a:prstGeom prst="rect">
            <a:avLst/>
          </a:prstGeom>
          <a:noFill/>
          <a:ln w="5715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96641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9EDB95-6FFF-B939-E125-54E1AF55F4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2F568F91-C69D-31FE-50D4-E869957FA5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7870" y="78832"/>
            <a:ext cx="7480711" cy="767521"/>
          </a:xfrm>
        </p:spPr>
        <p:txBody>
          <a:bodyPr>
            <a:normAutofit fontScale="90000"/>
          </a:bodyPr>
          <a:lstStyle/>
          <a:p>
            <a:r>
              <a:rPr lang="ru-RU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Модель жизненного цикла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3D387B8-F909-86C6-A14F-4A66831DDD74}"/>
              </a:ext>
            </a:extLst>
          </p:cNvPr>
          <p:cNvSpPr txBox="1"/>
          <p:nvPr/>
        </p:nvSpPr>
        <p:spPr>
          <a:xfrm>
            <a:off x="2996012" y="846353"/>
            <a:ext cx="584326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Классическая модель (водопад)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F11576-209A-9685-F4CA-E2494E13AD5C}"/>
              </a:ext>
            </a:extLst>
          </p:cNvPr>
          <p:cNvSpPr txBox="1"/>
          <p:nvPr/>
        </p:nvSpPr>
        <p:spPr>
          <a:xfrm>
            <a:off x="772997" y="1489437"/>
            <a:ext cx="3749744" cy="432426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ru-RU" sz="28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Этапы:</a:t>
            </a:r>
          </a:p>
          <a:p>
            <a:pPr marL="457189" indent="-457189">
              <a:lnSpc>
                <a:spcPct val="125000"/>
              </a:lnSpc>
              <a:buFont typeface="+mj-lt"/>
              <a:buAutoNum type="arabicPeriod"/>
            </a:pPr>
            <a:r>
              <a:rPr lang="ru-RU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Инициация проекта</a:t>
            </a:r>
          </a:p>
          <a:p>
            <a:pPr marL="457189" indent="-457189">
              <a:lnSpc>
                <a:spcPct val="125000"/>
              </a:lnSpc>
              <a:buFont typeface="+mj-lt"/>
              <a:buAutoNum type="arabicPeriod"/>
            </a:pPr>
            <a:r>
              <a:rPr lang="ru-RU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Планирование</a:t>
            </a:r>
          </a:p>
          <a:p>
            <a:pPr marL="457189" indent="-457189">
              <a:lnSpc>
                <a:spcPct val="125000"/>
              </a:lnSpc>
              <a:buFont typeface="+mj-lt"/>
              <a:buAutoNum type="arabicPeriod"/>
            </a:pPr>
            <a:r>
              <a:rPr lang="ru-RU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Проектирование</a:t>
            </a:r>
          </a:p>
          <a:p>
            <a:pPr marL="457189" indent="-457189">
              <a:lnSpc>
                <a:spcPct val="125000"/>
              </a:lnSpc>
              <a:buFont typeface="+mj-lt"/>
              <a:buAutoNum type="arabicPeriod"/>
            </a:pPr>
            <a:r>
              <a:rPr lang="ru-RU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Разработка</a:t>
            </a:r>
          </a:p>
          <a:p>
            <a:pPr marL="457189" indent="-457189">
              <a:lnSpc>
                <a:spcPct val="125000"/>
              </a:lnSpc>
              <a:buFont typeface="+mj-lt"/>
              <a:buAutoNum type="arabicPeriod"/>
            </a:pPr>
            <a:r>
              <a:rPr lang="ru-RU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Тестирование</a:t>
            </a:r>
          </a:p>
          <a:p>
            <a:pPr marL="457189" indent="-457189">
              <a:lnSpc>
                <a:spcPct val="125000"/>
              </a:lnSpc>
              <a:buFont typeface="+mj-lt"/>
              <a:buAutoNum type="arabicPeriod"/>
            </a:pPr>
            <a:r>
              <a:rPr lang="ru-RU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Внедрение</a:t>
            </a:r>
          </a:p>
          <a:p>
            <a:pPr marL="457189" indent="-457189">
              <a:lnSpc>
                <a:spcPct val="125000"/>
              </a:lnSpc>
              <a:buFont typeface="+mj-lt"/>
              <a:buAutoNum type="arabicPeriod"/>
            </a:pPr>
            <a:r>
              <a:rPr lang="ru-RU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Эксплуатация</a:t>
            </a:r>
          </a:p>
          <a:p>
            <a:pPr marL="457189" indent="-457189">
              <a:lnSpc>
                <a:spcPct val="125000"/>
              </a:lnSpc>
              <a:buFont typeface="+mj-lt"/>
              <a:buAutoNum type="arabicPeriod"/>
            </a:pPr>
            <a:r>
              <a:rPr lang="ru-RU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Завершение</a:t>
            </a:r>
            <a:endParaRPr lang="ru-RU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7FDF437-EDFD-9E80-B78F-B3F7A0494D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0833" y="2012770"/>
            <a:ext cx="6784097" cy="347363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B454BB7-6F05-6DC7-63E8-2D711E5730D8}"/>
              </a:ext>
            </a:extLst>
          </p:cNvPr>
          <p:cNvSpPr txBox="1"/>
          <p:nvPr/>
        </p:nvSpPr>
        <p:spPr>
          <a:xfrm>
            <a:off x="305963" y="6356693"/>
            <a:ext cx="721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4</a:t>
            </a:r>
            <a:r>
              <a:rPr lang="en-US" b="1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/16</a:t>
            </a:r>
            <a:endParaRPr lang="ru-RU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04931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D5DE89-0EAF-2E11-CD6C-AED1C206F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42649" y="131137"/>
            <a:ext cx="5106699" cy="448284"/>
          </a:xfrm>
        </p:spPr>
        <p:txBody>
          <a:bodyPr>
            <a:noAutofit/>
          </a:bodyPr>
          <a:lstStyle/>
          <a:p>
            <a:r>
              <a:rPr lang="ru-RU" sz="32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Карта навигации</a:t>
            </a:r>
            <a:endParaRPr lang="ru-RU" sz="32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5442" y="855223"/>
            <a:ext cx="7821116" cy="549669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B454BB7-6F05-6DC7-63E8-2D711E5730D8}"/>
              </a:ext>
            </a:extLst>
          </p:cNvPr>
          <p:cNvSpPr txBox="1"/>
          <p:nvPr/>
        </p:nvSpPr>
        <p:spPr>
          <a:xfrm>
            <a:off x="305963" y="6356693"/>
            <a:ext cx="721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5</a:t>
            </a:r>
            <a:r>
              <a:rPr lang="en-US" b="1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/16</a:t>
            </a:r>
            <a:endParaRPr lang="ru-RU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910599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776192" y="191192"/>
            <a:ext cx="4781829" cy="503701"/>
          </a:xfrm>
        </p:spPr>
        <p:txBody>
          <a:bodyPr>
            <a:normAutofit fontScale="90000"/>
          </a:bodyPr>
          <a:lstStyle/>
          <a:p>
            <a:r>
              <a:rPr lang="ru-RU" b="1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ПРИНЦИПЫ </a:t>
            </a:r>
            <a:r>
              <a:rPr lang="en-US" b="1" dirty="0" err="1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gui</a:t>
            </a:r>
            <a:endParaRPr lang="ru-RU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701041" y="694893"/>
            <a:ext cx="11490961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Принцип </a:t>
            </a:r>
            <a:r>
              <a:rPr lang="ru-RU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видимости</a:t>
            </a:r>
            <a:r>
              <a:rPr 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. </a:t>
            </a:r>
            <a:r>
              <a:rPr lang="ru-RU" sz="2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Весь </a:t>
            </a:r>
            <a:r>
              <a:rPr lang="ru-RU" sz="2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функционал, перечисленный в сценарии потребностей пользователя, </a:t>
            </a:r>
            <a:r>
              <a:rPr lang="ru-RU" sz="2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был </a:t>
            </a:r>
            <a:r>
              <a:rPr lang="ru-RU" sz="2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полностью реализован в макете «Главная страница» и на карте </a:t>
            </a:r>
            <a:r>
              <a:rPr lang="ru-RU" sz="2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навигации.</a:t>
            </a:r>
            <a:endParaRPr lang="ru-RU" sz="2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6413" y="1891857"/>
            <a:ext cx="8341388" cy="482592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B454BB7-6F05-6DC7-63E8-2D711E5730D8}"/>
              </a:ext>
            </a:extLst>
          </p:cNvPr>
          <p:cNvSpPr txBox="1"/>
          <p:nvPr/>
        </p:nvSpPr>
        <p:spPr>
          <a:xfrm>
            <a:off x="305963" y="6356693"/>
            <a:ext cx="721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6</a:t>
            </a:r>
            <a:r>
              <a:rPr lang="en-US" b="1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/16</a:t>
            </a:r>
            <a:endParaRPr lang="ru-RU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477379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701041" y="753083"/>
            <a:ext cx="11490961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Принцип </a:t>
            </a:r>
            <a:r>
              <a:rPr lang="ru-RU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структуризации</a:t>
            </a:r>
            <a:r>
              <a:rPr 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. </a:t>
            </a:r>
            <a:r>
              <a:rPr lang="ru-RU" sz="2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Макеты показывают четкое деление на разделы, где каждый раздел отвечает за функции для каждого конкретного аспекта путешествий (популярные места, отели и маршруты). 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4833" y="1961988"/>
            <a:ext cx="4336259" cy="2250344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8976" y="1961988"/>
            <a:ext cx="4368315" cy="2250344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9095" y="4409232"/>
            <a:ext cx="4819888" cy="2197533"/>
          </a:xfrm>
          <a:prstGeom prst="rect">
            <a:avLst/>
          </a:prstGeom>
        </p:spPr>
      </p:pic>
      <p:sp>
        <p:nvSpPr>
          <p:cNvPr id="9" name="Заголовок 1"/>
          <p:cNvSpPr txBox="1">
            <a:spLocks/>
          </p:cNvSpPr>
          <p:nvPr/>
        </p:nvSpPr>
        <p:spPr>
          <a:xfrm>
            <a:off x="3776192" y="191192"/>
            <a:ext cx="4781829" cy="5037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ru-RU" b="1">
                <a:latin typeface="Microsoft YaHei" panose="020B0503020204020204" pitchFamily="34" charset="-122"/>
                <a:ea typeface="Microsoft YaHei" panose="020B0503020204020204" pitchFamily="34" charset="-122"/>
              </a:rPr>
              <a:t>ПРИНЦИПЫ </a:t>
            </a:r>
            <a:r>
              <a:rPr lang="en-US" b="1">
                <a:latin typeface="Microsoft YaHei" panose="020B0503020204020204" pitchFamily="34" charset="-122"/>
                <a:ea typeface="Microsoft YaHei" panose="020B0503020204020204" pitchFamily="34" charset="-122"/>
              </a:rPr>
              <a:t>gui</a:t>
            </a:r>
            <a:endParaRPr lang="ru-RU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454BB7-6F05-6DC7-63E8-2D711E5730D8}"/>
              </a:ext>
            </a:extLst>
          </p:cNvPr>
          <p:cNvSpPr txBox="1"/>
          <p:nvPr/>
        </p:nvSpPr>
        <p:spPr>
          <a:xfrm>
            <a:off x="305963" y="6356693"/>
            <a:ext cx="721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7</a:t>
            </a:r>
            <a:r>
              <a:rPr lang="en-US" b="1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/16</a:t>
            </a:r>
            <a:endParaRPr lang="ru-RU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576349" y="753083"/>
            <a:ext cx="11490961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Принцип </a:t>
            </a:r>
            <a:r>
              <a:rPr lang="ru-RU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простоты</a:t>
            </a:r>
            <a:r>
              <a:rPr 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. </a:t>
            </a:r>
            <a:r>
              <a:rPr lang="ru-RU" sz="2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Наиболее часто используемые функции располагаются в удобном для восприятия месте. В правом верхнем углу макета «Главная страница» находятся иконки, благодаря которым осуществляется доступ к самым часто используемым функциям (Первые четыре позиции в ранжированном списке функционала</a:t>
            </a:r>
            <a:r>
              <a:rPr lang="ru-RU" sz="2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).</a:t>
            </a:r>
            <a:endParaRPr lang="ru-RU" sz="2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1928" y="2640002"/>
            <a:ext cx="6939771" cy="4015020"/>
          </a:xfrm>
          <a:prstGeom prst="rect">
            <a:avLst/>
          </a:prstGeom>
        </p:spPr>
      </p:pic>
      <p:sp>
        <p:nvSpPr>
          <p:cNvPr id="6" name="Заголовок 1"/>
          <p:cNvSpPr txBox="1">
            <a:spLocks/>
          </p:cNvSpPr>
          <p:nvPr/>
        </p:nvSpPr>
        <p:spPr>
          <a:xfrm>
            <a:off x="3776192" y="191192"/>
            <a:ext cx="4781829" cy="5037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ru-RU" b="1">
                <a:latin typeface="Microsoft YaHei" panose="020B0503020204020204" pitchFamily="34" charset="-122"/>
                <a:ea typeface="Microsoft YaHei" panose="020B0503020204020204" pitchFamily="34" charset="-122"/>
              </a:rPr>
              <a:t>ПРИНЦИПЫ </a:t>
            </a:r>
            <a:r>
              <a:rPr lang="en-US" b="1">
                <a:latin typeface="Microsoft YaHei" panose="020B0503020204020204" pitchFamily="34" charset="-122"/>
                <a:ea typeface="Microsoft YaHei" panose="020B0503020204020204" pitchFamily="34" charset="-122"/>
              </a:rPr>
              <a:t>gui</a:t>
            </a:r>
            <a:endParaRPr lang="ru-RU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B454BB7-6F05-6DC7-63E8-2D711E5730D8}"/>
              </a:ext>
            </a:extLst>
          </p:cNvPr>
          <p:cNvSpPr txBox="1"/>
          <p:nvPr/>
        </p:nvSpPr>
        <p:spPr>
          <a:xfrm>
            <a:off x="305963" y="6356693"/>
            <a:ext cx="721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8</a:t>
            </a:r>
            <a:r>
              <a:rPr lang="en-US" b="1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/16</a:t>
            </a:r>
            <a:endParaRPr lang="ru-RU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63938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304673" y="256674"/>
            <a:ext cx="59218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РУКОВОДСТВО ОПЕРАТОР</a:t>
            </a:r>
            <a:endParaRPr lang="ru-RU" sz="32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77351" y="730318"/>
            <a:ext cx="7899920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ru-RU" sz="2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Инструкция создана для следующих функций:</a:t>
            </a:r>
          </a:p>
        </p:txBody>
      </p:sp>
      <p:sp>
        <p:nvSpPr>
          <p:cNvPr id="7" name="Прямоугольник 6"/>
          <p:cNvSpPr/>
          <p:nvPr/>
        </p:nvSpPr>
        <p:spPr>
          <a:xfrm>
            <a:off x="429297" y="1683378"/>
            <a:ext cx="352459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Обновление каталога отелей</a:t>
            </a:r>
          </a:p>
        </p:txBody>
      </p:sp>
      <p:sp>
        <p:nvSpPr>
          <p:cNvPr id="8" name="Прямоугольник 7"/>
          <p:cNvSpPr/>
          <p:nvPr/>
        </p:nvSpPr>
        <p:spPr>
          <a:xfrm>
            <a:off x="4100430" y="1683378"/>
            <a:ext cx="403722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Добавление новых интересных мест</a:t>
            </a:r>
          </a:p>
        </p:txBody>
      </p:sp>
      <p:sp>
        <p:nvSpPr>
          <p:cNvPr id="9" name="Прямоугольник 8"/>
          <p:cNvSpPr/>
          <p:nvPr/>
        </p:nvSpPr>
        <p:spPr>
          <a:xfrm>
            <a:off x="8232154" y="1683377"/>
            <a:ext cx="408899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Добавление новых маршрутов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3481" y="2695617"/>
            <a:ext cx="4166087" cy="25160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91" indent="-342891">
              <a:lnSpc>
                <a:spcPct val="150000"/>
              </a:lnSpc>
              <a:buFont typeface="+mj-lt"/>
              <a:buAutoNum type="arabicPeriod"/>
            </a:pPr>
            <a:r>
              <a:rPr lang="ru-RU" sz="2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Проверить отсутствие отеля в каталоге</a:t>
            </a:r>
          </a:p>
          <a:p>
            <a:pPr marL="342891" indent="-342891">
              <a:lnSpc>
                <a:spcPct val="150000"/>
              </a:lnSpc>
              <a:buFont typeface="+mj-lt"/>
              <a:buAutoNum type="arabicPeriod"/>
            </a:pPr>
            <a:r>
              <a:rPr lang="ru-RU" sz="2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Добавить отель в каталог</a:t>
            </a:r>
          </a:p>
          <a:p>
            <a:pPr marL="342891" indent="-342891">
              <a:lnSpc>
                <a:spcPct val="150000"/>
              </a:lnSpc>
              <a:buFont typeface="+mj-lt"/>
              <a:buAutoNum type="arabicPeriod"/>
            </a:pPr>
            <a:r>
              <a:rPr lang="ru-RU" sz="2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Убедиться в обновлении информации на странице</a:t>
            </a:r>
          </a:p>
        </p:txBody>
      </p:sp>
      <p:cxnSp>
        <p:nvCxnSpPr>
          <p:cNvPr id="12" name="Прямая соединительная линия 11"/>
          <p:cNvCxnSpPr/>
          <p:nvPr/>
        </p:nvCxnSpPr>
        <p:spPr>
          <a:xfrm>
            <a:off x="4107904" y="2083231"/>
            <a:ext cx="0" cy="385362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единительная линия 14"/>
          <p:cNvCxnSpPr/>
          <p:nvPr/>
        </p:nvCxnSpPr>
        <p:spPr>
          <a:xfrm>
            <a:off x="8350755" y="2098875"/>
            <a:ext cx="0" cy="385362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199949" y="2695619"/>
            <a:ext cx="4183487" cy="25160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91" indent="-342891">
              <a:lnSpc>
                <a:spcPct val="150000"/>
              </a:lnSpc>
              <a:buFont typeface="+mj-lt"/>
              <a:buAutoNum type="arabicPeriod"/>
            </a:pPr>
            <a:r>
              <a:rPr lang="ru-RU" sz="2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Проверить отсутствие статьи в списке</a:t>
            </a:r>
          </a:p>
          <a:p>
            <a:pPr marL="342891" indent="-342891">
              <a:lnSpc>
                <a:spcPct val="150000"/>
              </a:lnSpc>
              <a:buFont typeface="+mj-lt"/>
              <a:buAutoNum type="arabicPeriod"/>
            </a:pPr>
            <a:r>
              <a:rPr lang="ru-RU" sz="2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Добавить статью в список</a:t>
            </a:r>
          </a:p>
          <a:p>
            <a:pPr marL="342891" indent="-342891">
              <a:lnSpc>
                <a:spcPct val="150000"/>
              </a:lnSpc>
              <a:buFont typeface="+mj-lt"/>
              <a:buAutoNum type="arabicPeriod"/>
            </a:pPr>
            <a:r>
              <a:rPr lang="ru-RU" sz="2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Убедиться, что статья добавлена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8350755" y="2695617"/>
            <a:ext cx="4183487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91" indent="-342891">
              <a:lnSpc>
                <a:spcPct val="150000"/>
              </a:lnSpc>
              <a:buFont typeface="+mj-lt"/>
              <a:buAutoNum type="arabicPeriod"/>
            </a:pPr>
            <a:r>
              <a:rPr lang="ru-RU" sz="2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Проверить отсутствие маршрута в каталоге</a:t>
            </a:r>
          </a:p>
          <a:p>
            <a:pPr marL="342891" indent="-342891">
              <a:lnSpc>
                <a:spcPct val="150000"/>
              </a:lnSpc>
              <a:buFont typeface="+mj-lt"/>
              <a:buAutoNum type="arabicPeriod"/>
            </a:pPr>
            <a:r>
              <a:rPr lang="ru-RU" sz="2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Добавить маршрут в каталог</a:t>
            </a:r>
          </a:p>
          <a:p>
            <a:pPr marL="342891" indent="-342891">
              <a:lnSpc>
                <a:spcPct val="150000"/>
              </a:lnSpc>
              <a:buFont typeface="+mj-lt"/>
              <a:buAutoNum type="arabicPeriod"/>
            </a:pPr>
            <a:r>
              <a:rPr lang="ru-RU" sz="2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Убедиться, что маршрут добавлен на страницу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B454BB7-6F05-6DC7-63E8-2D711E5730D8}"/>
              </a:ext>
            </a:extLst>
          </p:cNvPr>
          <p:cNvSpPr txBox="1"/>
          <p:nvPr/>
        </p:nvSpPr>
        <p:spPr>
          <a:xfrm>
            <a:off x="305963" y="6356693"/>
            <a:ext cx="721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9</a:t>
            </a:r>
            <a:r>
              <a:rPr lang="en-US" b="1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/16</a:t>
            </a:r>
            <a:endParaRPr lang="ru-RU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7900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Капля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TM04033925[[fn=Капля]]</Template>
  <TotalTime>710</TotalTime>
  <Words>714</Words>
  <Application>Microsoft Office PowerPoint</Application>
  <PresentationFormat>Широкоэкранный</PresentationFormat>
  <Paragraphs>120</Paragraphs>
  <Slides>16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3" baseType="lpstr">
      <vt:lpstr>Microsoft YaHei</vt:lpstr>
      <vt:lpstr>Arial</vt:lpstr>
      <vt:lpstr>Noto Sans Symbols</vt:lpstr>
      <vt:lpstr>Symbol</vt:lpstr>
      <vt:lpstr>Times New Roman</vt:lpstr>
      <vt:lpstr>Tw Cen MT</vt:lpstr>
      <vt:lpstr>Капля</vt:lpstr>
      <vt:lpstr>Презентация PowerPoint</vt:lpstr>
      <vt:lpstr>Предметная область</vt:lpstr>
      <vt:lpstr>Предметная область</vt:lpstr>
      <vt:lpstr>Модель жизненного цикла</vt:lpstr>
      <vt:lpstr>Карта навигации</vt:lpstr>
      <vt:lpstr>ПРИНЦИПЫ gui</vt:lpstr>
      <vt:lpstr>Презентация PowerPoint</vt:lpstr>
      <vt:lpstr>Презентация PowerPoint</vt:lpstr>
      <vt:lpstr>Презентация PowerPoint</vt:lpstr>
      <vt:lpstr>ТРЕБОВАНИЯ К ОЦЕНКЕ КАЧЕСТВА</vt:lpstr>
      <vt:lpstr>ТРЕБОВАНИЯ К ОЦЕНКЕ КАЧЕСТВА</vt:lpstr>
      <vt:lpstr>тестирование</vt:lpstr>
      <vt:lpstr>тестирование</vt:lpstr>
      <vt:lpstr>Тестовое покрытие</vt:lpstr>
      <vt:lpstr>ВЫвод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Ян</dc:creator>
  <cp:lastModifiedBy>Кирилл</cp:lastModifiedBy>
  <cp:revision>32</cp:revision>
  <dcterms:created xsi:type="dcterms:W3CDTF">2025-06-16T21:26:17Z</dcterms:created>
  <dcterms:modified xsi:type="dcterms:W3CDTF">2025-06-18T16:01:39Z</dcterms:modified>
</cp:coreProperties>
</file>